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31" r:id="rId5"/>
  </p:sldMasterIdLst>
  <p:notesMasterIdLst>
    <p:notesMasterId r:id="rId22"/>
  </p:notesMasterIdLst>
  <p:handoutMasterIdLst>
    <p:handoutMasterId r:id="rId23"/>
  </p:handoutMasterIdLst>
  <p:sldIdLst>
    <p:sldId id="421" r:id="rId6"/>
    <p:sldId id="433" r:id="rId7"/>
    <p:sldId id="435" r:id="rId8"/>
    <p:sldId id="430" r:id="rId9"/>
    <p:sldId id="431" r:id="rId10"/>
    <p:sldId id="432" r:id="rId11"/>
    <p:sldId id="434" r:id="rId12"/>
    <p:sldId id="436" r:id="rId13"/>
    <p:sldId id="437" r:id="rId14"/>
    <p:sldId id="438" r:id="rId15"/>
    <p:sldId id="428" r:id="rId16"/>
    <p:sldId id="321" r:id="rId17"/>
    <p:sldId id="439" r:id="rId18"/>
    <p:sldId id="440" r:id="rId19"/>
    <p:sldId id="425" r:id="rId20"/>
    <p:sldId id="42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45565"/>
    <a:srgbClr val="E9EDF4"/>
    <a:srgbClr val="74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8DC35-2807-4AF8-B32E-1EA937804598}" v="398" dt="2018-12-10T09:04:53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8333" autoAdjust="0"/>
  </p:normalViewPr>
  <p:slideViewPr>
    <p:cSldViewPr snapToGrid="0">
      <p:cViewPr varScale="1">
        <p:scale>
          <a:sx n="96" d="100"/>
          <a:sy n="96" d="100"/>
        </p:scale>
        <p:origin x="84" y="390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acov Weingarten" userId="7d5ee853-bac1-4468-b5bb-b2705b2f3046" providerId="ADAL" clId="{0598DC35-2807-4AF8-B32E-1EA937804598}"/>
    <pc:docChg chg="undo redo custSel modSld">
      <pc:chgData name="Yaacov Weingarten" userId="7d5ee853-bac1-4468-b5bb-b2705b2f3046" providerId="ADAL" clId="{0598DC35-2807-4AF8-B32E-1EA937804598}" dt="2018-12-10T09:04:53.743" v="397" actId="20577"/>
      <pc:docMkLst>
        <pc:docMk/>
      </pc:docMkLst>
      <pc:sldChg chg="modSp">
        <pc:chgData name="Yaacov Weingarten" userId="7d5ee853-bac1-4468-b5bb-b2705b2f3046" providerId="ADAL" clId="{0598DC35-2807-4AF8-B32E-1EA937804598}" dt="2018-12-10T09:01:57.741" v="329" actId="20577"/>
        <pc:sldMkLst>
          <pc:docMk/>
          <pc:sldMk cId="1619912656" sldId="439"/>
        </pc:sldMkLst>
        <pc:spChg chg="mod">
          <ac:chgData name="Yaacov Weingarten" userId="7d5ee853-bac1-4468-b5bb-b2705b2f3046" providerId="ADAL" clId="{0598DC35-2807-4AF8-B32E-1EA937804598}" dt="2018-12-10T09:01:57.741" v="329" actId="20577"/>
          <ac:spMkLst>
            <pc:docMk/>
            <pc:sldMk cId="1619912656" sldId="439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0598DC35-2807-4AF8-B32E-1EA937804598}" dt="2018-12-10T09:04:53.743" v="397" actId="20577"/>
        <pc:sldMkLst>
          <pc:docMk/>
          <pc:sldMk cId="3729095843" sldId="440"/>
        </pc:sldMkLst>
        <pc:spChg chg="mod">
          <ac:chgData name="Yaacov Weingarten" userId="7d5ee853-bac1-4468-b5bb-b2705b2f3046" providerId="ADAL" clId="{0598DC35-2807-4AF8-B32E-1EA937804598}" dt="2018-12-10T09:04:53.743" v="397" actId="20577"/>
          <ac:spMkLst>
            <pc:docMk/>
            <pc:sldMk cId="3729095843" sldId="440"/>
            <ac:spMk id="3" creationId="{F92A5BC6-B7B4-F340-8F09-4D9D2D3C65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4976-5751-F049-BF54-D948F797B50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19FE-B04A-4644-825A-5420B113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500-BCC9-443D-A971-590ECF0480F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40A8-D44B-46FB-9E9E-A37333F1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assignment should be done AFTER the visual analysis module. </a:t>
            </a:r>
          </a:p>
          <a:p>
            <a:r>
              <a:rPr lang="en-US" baseline="0" dirty="0"/>
              <a:t>The Desktop section should be done only for accounts who have it. Accounts that work only on mobile should run on Android &amp; iOS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short, but  challenging assignment. Go over all the requirements and the tips, sketching together the flow needed to achieve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Desktop web is being used by the customer. </a:t>
            </a:r>
          </a:p>
          <a:p>
            <a:r>
              <a:rPr lang="en-US" dirty="0"/>
              <a:t>If not, skim through the deck to show the ability only.</a:t>
            </a:r>
          </a:p>
          <a:p>
            <a:r>
              <a:rPr lang="en-US" dirty="0"/>
              <a:t>The assignment should be run on Android &amp; iOS with </a:t>
            </a:r>
            <a:r>
              <a:rPr lang="en-US"/>
              <a:t>no desktop.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Perfecto</a:t>
            </a:r>
            <a:r>
              <a:rPr lang="en-US" baseline="0" dirty="0"/>
              <a:t> provides access to desktop machines in addition to mobile devices. The idea is to test one website on all devices, platforms &amp; browsers through one codebase and on vendor.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CHECK if the customer is currently using desktop web testing. If not, skip the configuration and just show the demo. </a:t>
            </a:r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are going to run a desktop web script. Before we run the script we will look at the configuration for executing desktop web.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the sample </a:t>
            </a:r>
            <a:r>
              <a:rPr lang="en-US" dirty="0" err="1"/>
              <a:t>desktopWeb</a:t>
            </a:r>
            <a:r>
              <a:rPr lang="en-US" dirty="0"/>
              <a:t>.</a:t>
            </a:r>
            <a:r>
              <a:rPr lang="en-US" baseline="0" dirty="0"/>
              <a:t> </a:t>
            </a:r>
          </a:p>
          <a:p>
            <a:r>
              <a:rPr lang="en-US" baseline="0" dirty="0"/>
              <a:t>Show how both a mobile and a desktop are running. </a:t>
            </a:r>
          </a:p>
          <a:p>
            <a:r>
              <a:rPr lang="en-US" baseline="0" dirty="0"/>
              <a:t>Show the results in the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a browser manually. Show the interactive features working and the generated capabilities.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</a:t>
            </a:r>
            <a:r>
              <a:rPr lang="en-US" baseline="0" dirty="0"/>
              <a:t> on presenting the option. In case customers are interested, ask for written requirements and handle offline. </a:t>
            </a:r>
          </a:p>
          <a:p>
            <a:r>
              <a:rPr lang="en-US" baseline="0" dirty="0"/>
              <a:t>If the need is beyond a standard YAML file that places files in c:\Temp, a support ticket is needed. </a:t>
            </a:r>
          </a:p>
          <a:p>
            <a:r>
              <a:rPr lang="en-US" baseline="0" dirty="0"/>
              <a:t>This feature will be implemented if needed during the </a:t>
            </a:r>
            <a:r>
              <a:rPr lang="en-US" baseline="0" dirty="0" err="1"/>
              <a:t>bootcamp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A6300-6DB3-4097-A753-658C0B179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388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90B-07F6-4AB5-ABA9-BB062182FC60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7055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04254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AD8-E34D-4777-BEF1-1BAE2C5ABF1C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8453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F3F1-A2A1-47B7-9E66-0FA4A0A65E78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2323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067C-833F-4F87-82F1-63BA0BB37808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8730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2DA9-9025-4F7D-AB46-A44668CC2144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4818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445-A61F-4BBF-ADA7-4C58F9C548C3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9343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A4E-7445-4C36-BCE9-EEE44F64EB46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168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2" name="Shape 4"/>
          <p:cNvSpPr/>
          <p:nvPr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5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sktop-Web+Customization+Servi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perfecto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fining+capabilities#Definingcapabilities-DesktopWebDesktopWebtest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velopers.perfectomobile.com/display/PD/Desktop+Web+Test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perfectomobile.com/display/PD/Desktop+Web+Tes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fining+capabilities#Definingcapabilities-DesktopWebDesktopWebtes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perfectomobile.com/display/TT/Desktop+Web+Tes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Desktop+Web+Devi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Desktop &amp; Mobile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581014" cy="793750"/>
          </a:xfrm>
        </p:spPr>
        <p:txBody>
          <a:bodyPr/>
          <a:lstStyle/>
          <a:p>
            <a:r>
              <a:rPr lang="en-US" dirty="0"/>
              <a:t>Customize your Desktop browser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12742" y="1008668"/>
            <a:ext cx="11376946" cy="54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custom image of the VM can be created </a:t>
            </a:r>
          </a:p>
          <a:p>
            <a:r>
              <a:rPr lang="en-US" sz="3200" dirty="0"/>
              <a:t>This assists in creating data files, installed certificates, or similar resources required to reflect the end user environment. </a:t>
            </a:r>
          </a:p>
          <a:p>
            <a:r>
              <a:rPr lang="en-US" sz="3200" dirty="0"/>
              <a:t>This can be done through a custom playbook or by using Perfecto’s prepared playbook</a:t>
            </a:r>
          </a:p>
          <a:p>
            <a:r>
              <a:rPr lang="en-US" sz="3200" dirty="0"/>
              <a:t>More info  - </a:t>
            </a:r>
            <a:r>
              <a:rPr lang="en-US" sz="3200" dirty="0">
                <a:hlinkClick r:id="rId3"/>
              </a:rPr>
              <a:t>https://developers.perfectomobile.com/display/PD/Desktop-Web+Customization+Service</a:t>
            </a:r>
            <a:r>
              <a:rPr lang="en-US" sz="32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68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029" y="1117600"/>
            <a:ext cx="616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Creating a Desktop Test</a:t>
            </a:r>
          </a:p>
        </p:txBody>
      </p:sp>
    </p:spTree>
    <p:extLst>
      <p:ext uri="{BB962C8B-B14F-4D97-AF65-F5344CB8AC3E}">
        <p14:creationId xmlns:p14="http://schemas.microsoft.com/office/powerpoint/2010/main" val="105447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54371"/>
            <a:ext cx="10870421" cy="5482566"/>
          </a:xfrm>
        </p:spPr>
        <p:txBody>
          <a:bodyPr>
            <a:normAutofit/>
          </a:bodyPr>
          <a:lstStyle/>
          <a:p>
            <a:r>
              <a:rPr lang="en-US" dirty="0"/>
              <a:t>A desktop test is simply a Selenium test with extras:</a:t>
            </a:r>
          </a:p>
          <a:p>
            <a:pPr lvl="1"/>
            <a:r>
              <a:rPr lang="en-US" dirty="0"/>
              <a:t>Create the capabilities specifying the required browser</a:t>
            </a:r>
          </a:p>
          <a:p>
            <a:pPr lvl="1"/>
            <a:r>
              <a:rPr lang="en-US" dirty="0"/>
              <a:t>Write a Selenium test.</a:t>
            </a:r>
          </a:p>
          <a:p>
            <a:pPr lvl="1"/>
            <a:r>
              <a:rPr lang="en-US" dirty="0"/>
              <a:t>Optionally add visual analysis commands if needed (covered soon </a:t>
            </a:r>
            <a:r>
              <a:rPr lang="mr-IN" dirty="0"/>
              <a:t>…</a:t>
            </a:r>
            <a:r>
              <a:rPr lang="en-US" dirty="0"/>
              <a:t>) </a:t>
            </a:r>
          </a:p>
          <a:p>
            <a:r>
              <a:rPr lang="en-US" dirty="0"/>
              <a:t>A test that runs on a desktop web browser should also run on a mobile device browser.</a:t>
            </a:r>
          </a:p>
          <a:p>
            <a:r>
              <a:rPr lang="en-US" dirty="0"/>
              <a:t>View the sample </a:t>
            </a:r>
            <a:r>
              <a:rPr lang="en-US" b="1" i="1" dirty="0"/>
              <a:t>Sample2_UserAgent.cs </a:t>
            </a:r>
            <a:r>
              <a:rPr lang="en-US" dirty="0"/>
              <a:t>and run it, once on a desktop-web device and once on a mobile device.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852488"/>
            <a:ext cx="11040542" cy="548256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Write a test that goes to </a:t>
            </a:r>
            <a:r>
              <a:rPr lang="en-US" sz="3600" dirty="0">
                <a:hlinkClick r:id="rId3"/>
              </a:rPr>
              <a:t>https://training.perfecto.io/</a:t>
            </a:r>
            <a:r>
              <a:rPr lang="en-US" sz="3600" dirty="0"/>
              <a:t>  </a:t>
            </a:r>
          </a:p>
          <a:p>
            <a:pPr lvl="1"/>
            <a:r>
              <a:rPr lang="en-US" sz="3200" dirty="0"/>
              <a:t>Validate that homepage loads, in two branches:</a:t>
            </a:r>
            <a:endParaRPr lang="en-US" sz="3200" i="1" dirty="0"/>
          </a:p>
          <a:p>
            <a:pPr lvl="2"/>
            <a:r>
              <a:rPr lang="en-US" sz="2800" i="1" dirty="0"/>
              <a:t>Image checkpoint </a:t>
            </a:r>
            <a:r>
              <a:rPr lang="en-US" sz="2800" dirty="0"/>
              <a:t>on mobile only, </a:t>
            </a:r>
          </a:p>
          <a:p>
            <a:pPr lvl="2"/>
            <a:r>
              <a:rPr lang="en-US" sz="2800" dirty="0"/>
              <a:t>Will need to use an alternative for Desktop. </a:t>
            </a:r>
            <a:r>
              <a:rPr lang="en-US" sz="1800" dirty="0"/>
              <a:t>(hint: text checkpoint)</a:t>
            </a:r>
          </a:p>
          <a:p>
            <a:pPr lvl="1"/>
            <a:r>
              <a:rPr lang="en-US" sz="3200" dirty="0"/>
              <a:t>Select the Location section with a text click</a:t>
            </a:r>
          </a:p>
          <a:p>
            <a:pPr lvl="2"/>
            <a:r>
              <a:rPr lang="en-US" sz="2800" dirty="0"/>
              <a:t>The menu on mobile is hidden inside a </a:t>
            </a:r>
            <a:r>
              <a:rPr lang="en-US" sz="2800" i="1" dirty="0"/>
              <a:t>hamburger</a:t>
            </a:r>
            <a:r>
              <a:rPr lang="en-US" sz="2800" dirty="0"/>
              <a:t> menu</a:t>
            </a:r>
          </a:p>
          <a:p>
            <a:pPr lvl="1"/>
            <a:r>
              <a:rPr lang="en-US" sz="3200" dirty="0"/>
              <a:t>Validate that correct page loads</a:t>
            </a:r>
          </a:p>
          <a:p>
            <a:pPr lvl="2"/>
            <a:r>
              <a:rPr lang="en-US" sz="3200" dirty="0"/>
              <a:t>Approve use of location </a:t>
            </a:r>
            <a:r>
              <a:rPr lang="en-US" sz="1800" dirty="0">
                <a:solidFill>
                  <a:prstClr val="black"/>
                </a:solidFill>
              </a:rPr>
              <a:t>(hint: popup elimination)</a:t>
            </a:r>
            <a:endParaRPr lang="en-US" sz="3200" dirty="0"/>
          </a:p>
          <a:p>
            <a:pPr lvl="1"/>
            <a:r>
              <a:rPr lang="en-US" sz="3200" dirty="0"/>
              <a:t>Validate the message on the map is displayed </a:t>
            </a:r>
          </a:p>
          <a:p>
            <a:r>
              <a:rPr lang="en-US" sz="3600" dirty="0"/>
              <a:t>Run the test on Mobile &amp; Desktop-Web devices</a:t>
            </a:r>
          </a:p>
          <a:p>
            <a:r>
              <a:rPr lang="en-US" sz="3600" dirty="0"/>
              <a:t>Check the assignment tips on next slide</a:t>
            </a:r>
          </a:p>
          <a:p>
            <a:endParaRPr lang="en-US" sz="2400" dirty="0"/>
          </a:p>
          <a:p>
            <a:endParaRPr lang="en-US" dirty="0"/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1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46F-5A62-5342-817E-2B48B8AD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5BC6-B7B4-F340-8F09-4D9D2D3C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4913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image checkpoint you need to have an image in the repository.</a:t>
            </a:r>
          </a:p>
          <a:p>
            <a:pPr lvl="1"/>
            <a:r>
              <a:rPr lang="en-US" dirty="0"/>
              <a:t>Create an image by taking a screenshot (in Interactive mode). </a:t>
            </a:r>
          </a:p>
          <a:p>
            <a:pPr lvl="1"/>
            <a:r>
              <a:rPr lang="en-US" dirty="0"/>
              <a:t>Upload it (and name it) to the repository.</a:t>
            </a:r>
          </a:p>
          <a:p>
            <a:pPr lvl="1"/>
            <a:r>
              <a:rPr lang="en-US" dirty="0"/>
              <a:t>Use it as the value of the “</a:t>
            </a:r>
            <a:r>
              <a:rPr lang="en-US" i="1" dirty="0"/>
              <a:t>content</a:t>
            </a:r>
            <a:r>
              <a:rPr lang="en-US" dirty="0"/>
              <a:t>” parameter of the image checkpoint command.</a:t>
            </a:r>
          </a:p>
          <a:p>
            <a:r>
              <a:rPr lang="en-US" dirty="0"/>
              <a:t>Remember, you can record actions with the IDE plugin </a:t>
            </a:r>
          </a:p>
          <a:p>
            <a:r>
              <a:rPr lang="en-US" dirty="0"/>
              <a:t>Images may need to be device specific due to different screen sizes &amp; resolutions. For this assignment, one working device is enough and you can specify a specific device or model. </a:t>
            </a:r>
          </a:p>
          <a:p>
            <a:r>
              <a:rPr lang="en-US" dirty="0"/>
              <a:t>To branch inside the code you need to know at runtime which device you are running. So be sure to keep track of the device type in a </a:t>
            </a:r>
            <a:r>
              <a:rPr lang="en-US"/>
              <a:t>global variable.</a:t>
            </a:r>
            <a:endParaRPr lang="en-US" sz="2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9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1008668"/>
            <a:ext cx="11376946" cy="5482566"/>
          </a:xfrm>
        </p:spPr>
        <p:txBody>
          <a:bodyPr>
            <a:normAutofit/>
          </a:bodyPr>
          <a:lstStyle/>
          <a:p>
            <a:r>
              <a:rPr lang="en-US" sz="2400" dirty="0"/>
              <a:t>Desktop Capabilities - </a:t>
            </a:r>
            <a:r>
              <a:rPr lang="en-US" sz="2400" dirty="0">
                <a:hlinkClick r:id="rId3"/>
              </a:rPr>
              <a:t>https://developers.perfectomobile.com/display/PD/Defining+capabilities#Definingcapabilities-DesktopWebDesktopWebtesting</a:t>
            </a:r>
            <a:r>
              <a:rPr lang="en-US" sz="2400" dirty="0"/>
              <a:t> </a:t>
            </a:r>
          </a:p>
          <a:p>
            <a:r>
              <a:rPr lang="en-US" sz="2400" dirty="0"/>
              <a:t>Desktop Web - </a:t>
            </a:r>
            <a:r>
              <a:rPr lang="en-US" sz="2400" dirty="0">
                <a:hlinkClick r:id="rId4"/>
              </a:rPr>
              <a:t>https://developers.perfectomobile.com/display/PD/Desktop+Web+Testing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Web &amp; Perfecto.</a:t>
            </a:r>
          </a:p>
          <a:p>
            <a:r>
              <a:rPr lang="en-US" dirty="0"/>
              <a:t>Desktop Web Features.</a:t>
            </a:r>
          </a:p>
          <a:p>
            <a:r>
              <a:rPr lang="en-US" dirty="0"/>
              <a:t>Creating a desktop test. </a:t>
            </a:r>
          </a:p>
        </p:txBody>
      </p:sp>
    </p:spTree>
    <p:extLst>
      <p:ext uri="{BB962C8B-B14F-4D97-AF65-F5344CB8AC3E}">
        <p14:creationId xmlns:p14="http://schemas.microsoft.com/office/powerpoint/2010/main" val="60700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81"/>
            <a:ext cx="12192000" cy="7298806"/>
          </a:xfrm>
        </p:spPr>
      </p:pic>
      <p:sp>
        <p:nvSpPr>
          <p:cNvPr id="5" name="TextBox 4"/>
          <p:cNvSpPr txBox="1"/>
          <p:nvPr/>
        </p:nvSpPr>
        <p:spPr>
          <a:xfrm>
            <a:off x="191387" y="5677785"/>
            <a:ext cx="814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Perfecto &amp; Desktop Web</a:t>
            </a:r>
          </a:p>
        </p:txBody>
      </p:sp>
    </p:spTree>
    <p:extLst>
      <p:ext uri="{BB962C8B-B14F-4D97-AF65-F5344CB8AC3E}">
        <p14:creationId xmlns:p14="http://schemas.microsoft.com/office/powerpoint/2010/main" val="2299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Web &amp; Perfecto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Mac &amp; Windows</a:t>
            </a:r>
          </a:p>
          <a:p>
            <a:r>
              <a:rPr lang="en-US" dirty="0"/>
              <a:t>Supports Firefox, Chrome, IE, Safari, Edge </a:t>
            </a:r>
          </a:p>
          <a:p>
            <a:r>
              <a:rPr lang="en-US" dirty="0"/>
              <a:t>Info -  </a:t>
            </a:r>
            <a:r>
              <a:rPr lang="en-US" dirty="0">
                <a:hlinkClick r:id="rId3"/>
              </a:rPr>
              <a:t>http://developers.perfectomobile.com/display/PD/Desktop+Web+Testing</a:t>
            </a:r>
            <a:r>
              <a:rPr lang="en-US" dirty="0"/>
              <a:t> </a:t>
            </a:r>
          </a:p>
          <a:p>
            <a:r>
              <a:rPr lang="en-US" dirty="0"/>
              <a:t>Desktop Web is a separate license from the mobile devices</a:t>
            </a:r>
          </a:p>
          <a:p>
            <a:r>
              <a:rPr lang="en-US" dirty="0"/>
              <a:t>One codebase and one tool for all the test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74298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696200" cy="793750"/>
          </a:xfrm>
        </p:spPr>
        <p:txBody>
          <a:bodyPr/>
          <a:lstStyle/>
          <a:p>
            <a:r>
              <a:rPr lang="en-US" dirty="0"/>
              <a:t>How it works </a:t>
            </a:r>
            <a:r>
              <a:rPr lang="mr-IN" dirty="0"/>
              <a:t>–</a:t>
            </a:r>
            <a:r>
              <a:rPr lang="en-US" dirty="0"/>
              <a:t> Launching desktop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a desktop web instance is similar to a mobile device. </a:t>
            </a:r>
          </a:p>
          <a:p>
            <a:r>
              <a:rPr lang="en-US" dirty="0"/>
              <a:t>Configure the Desktop Web virtual machine using Selenium Desired Capabilities –</a:t>
            </a:r>
          </a:p>
          <a:p>
            <a:pPr lvl="1"/>
            <a:r>
              <a:rPr lang="en-US" dirty="0"/>
              <a:t>Operating system and version</a:t>
            </a:r>
          </a:p>
          <a:p>
            <a:pPr lvl="1"/>
            <a:r>
              <a:rPr lang="en-US" dirty="0"/>
              <a:t>Browser and version</a:t>
            </a:r>
          </a:p>
          <a:p>
            <a:pPr lvl="1"/>
            <a:r>
              <a:rPr lang="en-US" dirty="0"/>
              <a:t>Resolution</a:t>
            </a:r>
          </a:p>
          <a:p>
            <a:r>
              <a:rPr lang="en-US" dirty="0"/>
              <a:t>Create the Selenium driver, supplying the capabilities.</a:t>
            </a:r>
          </a:p>
          <a:p>
            <a:r>
              <a:rPr lang="en-US" dirty="0"/>
              <a:t>Capabilities required - </a:t>
            </a:r>
            <a:r>
              <a:rPr lang="en-US" dirty="0">
                <a:hlinkClick r:id="rId3"/>
              </a:rPr>
              <a:t>https://developers.perfectomobile.com/display/PD/Defining+capabilities#Definingcapabilities-DesktopWebDesktopWebtesting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55697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994"/>
            <a:ext cx="10515600" cy="4660900"/>
          </a:xfrm>
        </p:spPr>
        <p:txBody>
          <a:bodyPr/>
          <a:lstStyle/>
          <a:p>
            <a:r>
              <a:rPr lang="en-US" dirty="0"/>
              <a:t>We can write the same test and execute it across mobile &amp; desktop</a:t>
            </a:r>
          </a:p>
          <a:p>
            <a:r>
              <a:rPr lang="en-US" dirty="0"/>
              <a:t>The website needs to be identical on the object level for this to work.</a:t>
            </a:r>
          </a:p>
          <a:p>
            <a:r>
              <a:rPr lang="en-US" dirty="0"/>
              <a:t>Responsive websites which look different due to different CSS but are in fact identical will be fine. </a:t>
            </a:r>
          </a:p>
          <a:p>
            <a:r>
              <a:rPr lang="en-US" dirty="0"/>
              <a:t>For more info on testing with Desktop see here - </a:t>
            </a:r>
            <a:r>
              <a:rPr lang="en-US" dirty="0">
                <a:hlinkClick r:id="rId3"/>
              </a:rPr>
              <a:t>http://developers.perfectomobile.com/display/TT/Desktop+Web+Testing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81849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8"/>
            <a:ext cx="12191999" cy="6886637"/>
          </a:xfrm>
        </p:spPr>
      </p:pic>
      <p:sp>
        <p:nvSpPr>
          <p:cNvPr id="5" name="TextBox 4"/>
          <p:cNvSpPr txBox="1"/>
          <p:nvPr/>
        </p:nvSpPr>
        <p:spPr>
          <a:xfrm>
            <a:off x="3232298" y="852488"/>
            <a:ext cx="654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Desktop Web Features</a:t>
            </a:r>
          </a:p>
        </p:txBody>
      </p:sp>
    </p:spTree>
    <p:extLst>
      <p:ext uri="{BB962C8B-B14F-4D97-AF65-F5344CB8AC3E}">
        <p14:creationId xmlns:p14="http://schemas.microsoft.com/office/powerpoint/2010/main" val="26079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963786" cy="793750"/>
          </a:xfrm>
        </p:spPr>
        <p:txBody>
          <a:bodyPr/>
          <a:lstStyle/>
          <a:p>
            <a:r>
              <a:rPr lang="en-US"/>
              <a:t>Supported Platforms &amp;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42" y="1008668"/>
            <a:ext cx="11376946" cy="5482566"/>
          </a:xfrm>
        </p:spPr>
        <p:txBody>
          <a:bodyPr>
            <a:normAutofit/>
          </a:bodyPr>
          <a:lstStyle/>
          <a:p>
            <a:r>
              <a:rPr lang="en-US" sz="3200" dirty="0"/>
              <a:t>Browser versions change frequently and are continually updated. </a:t>
            </a:r>
          </a:p>
          <a:p>
            <a:r>
              <a:rPr lang="en-US" sz="3200" dirty="0"/>
              <a:t>The most recent version as well as several older versions are available to select for testing.</a:t>
            </a:r>
          </a:p>
          <a:p>
            <a:r>
              <a:rPr lang="en-US" sz="3200" dirty="0"/>
              <a:t>For each browser, a range of resolutions is available.</a:t>
            </a:r>
          </a:p>
          <a:p>
            <a:r>
              <a:rPr lang="en-US" sz="3200" dirty="0"/>
              <a:t>Multiple locations are available and dependent on the license purchased.</a:t>
            </a:r>
          </a:p>
          <a:p>
            <a:r>
              <a:rPr lang="en-US" sz="3200" dirty="0"/>
              <a:t>Updated support matrix  </a:t>
            </a:r>
            <a:r>
              <a:rPr lang="en-US" sz="3200" dirty="0">
                <a:hlinkClick r:id="rId3"/>
              </a:rPr>
              <a:t>https://developers.perfectomobile.com/display/PD/Desktop+Web+Devices</a:t>
            </a:r>
            <a:r>
              <a:rPr lang="en-US" sz="32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96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Web Sessions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12742" y="1008668"/>
            <a:ext cx="11376946" cy="54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dirty="0"/>
              <a:t>Browsers can be opened for interactive sessions.</a:t>
            </a:r>
          </a:p>
          <a:p>
            <a:pPr defTabSz="914400"/>
            <a:r>
              <a:rPr lang="en-US" sz="3200" dirty="0"/>
              <a:t>The browser selection window can generate the code snippet for setting capabilities. </a:t>
            </a:r>
          </a:p>
          <a:p>
            <a:pPr defTabSz="914400"/>
            <a:r>
              <a:rPr lang="en-US" sz="3200" dirty="0"/>
              <a:t>Web sessions support keyboard use, session sharing, video recording, &amp; taking screenshots.</a:t>
            </a:r>
          </a:p>
          <a:p>
            <a:pPr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677353"/>
      </p:ext>
    </p:extLst>
  </p:cSld>
  <p:clrMapOvr>
    <a:masterClrMapping/>
  </p:clrMapOvr>
</p:sld>
</file>

<file path=ppt/theme/theme1.xml><?xml version="1.0" encoding="utf-8"?>
<a:theme xmlns:a="http://schemas.openxmlformats.org/drawingml/2006/main" name="Perfecto PPT Template 2015 (Final V2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" id="{2A21908C-FFED-CA42-92DC-D407144017BC}" vid="{D5AF685B-7E25-894E-A94C-5418D93B48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57156958355419010BEEBB08A0EAB" ma:contentTypeVersion="5" ma:contentTypeDescription="Create a new document." ma:contentTypeScope="" ma:versionID="a3fa2694c457f8689098dc86a52d0c99">
  <xsd:schema xmlns:xsd="http://www.w3.org/2001/XMLSchema" xmlns:xs="http://www.w3.org/2001/XMLSchema" xmlns:p="http://schemas.microsoft.com/office/2006/metadata/properties" xmlns:ns2="1d7dca9a-e7fe-4e70-b427-b999408283d8" xmlns:ns3="3a13d125-ada3-46fb-a8f2-bcc2bdd31529" xmlns:ns4="b39354ad-55e5-406b-bc55-b3dc027a4d5e" targetNamespace="http://schemas.microsoft.com/office/2006/metadata/properties" ma:root="true" ma:fieldsID="445ecd74fc34824df08da6138b1fc383" ns2:_="" ns3:_="" ns4:_="">
    <xsd:import namespace="1d7dca9a-e7fe-4e70-b427-b999408283d8"/>
    <xsd:import namespace="3a13d125-ada3-46fb-a8f2-bcc2bdd31529"/>
    <xsd:import namespace="b39354ad-55e5-406b-bc55-b3dc027a4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dca9a-e7fe-4e70-b427-b99940828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3d125-ada3-46fb-a8f2-bcc2bdd31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354ad-55e5-406b-bc55-b3dc027a4d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B1D3C-EEFF-41FD-B4D0-E0EDC9AF6167}">
  <ds:schemaRefs>
    <ds:schemaRef ds:uri="http://purl.org/dc/elements/1.1/"/>
    <ds:schemaRef ds:uri="http://schemas.microsoft.com/office/2006/metadata/properties"/>
    <ds:schemaRef ds:uri="1d7dca9a-e7fe-4e70-b427-b999408283d8"/>
    <ds:schemaRef ds:uri="http://schemas.microsoft.com/office/2006/documentManagement/types"/>
    <ds:schemaRef ds:uri="http://purl.org/dc/terms/"/>
    <ds:schemaRef ds:uri="3a13d125-ada3-46fb-a8f2-bcc2bdd31529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39354ad-55e5-406b-bc55-b3dc027a4d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D7B2C4-19C0-4761-B60C-F9E9D0F0D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dca9a-e7fe-4e70-b427-b999408283d8"/>
    <ds:schemaRef ds:uri="3a13d125-ada3-46fb-a8f2-bcc2bdd31529"/>
    <ds:schemaRef ds:uri="b39354ad-55e5-406b-bc55-b3dc027a4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67D31-BB20-404C-B6B8-29A0A068C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1092</Words>
  <Application>Microsoft Office PowerPoint</Application>
  <PresentationFormat>Widescreen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Black</vt:lpstr>
      <vt:lpstr>Calibri</vt:lpstr>
      <vt:lpstr>Calibri Light</vt:lpstr>
      <vt:lpstr>Consolas</vt:lpstr>
      <vt:lpstr>OfficinaSanITCBol</vt:lpstr>
      <vt:lpstr>Sosa Regular</vt:lpstr>
      <vt:lpstr>Source Sans Pro</vt:lpstr>
      <vt:lpstr>Source Sans Pro Semibold</vt:lpstr>
      <vt:lpstr>Perfecto PPT Template 2015 (Final V2)</vt:lpstr>
      <vt:lpstr>1_Office Theme</vt:lpstr>
      <vt:lpstr>PowerPoint Presentation</vt:lpstr>
      <vt:lpstr>Agenda</vt:lpstr>
      <vt:lpstr>PowerPoint Presentation</vt:lpstr>
      <vt:lpstr>Desktop Web &amp; Perfecto</vt:lpstr>
      <vt:lpstr>How it works – Launching desktop web</vt:lpstr>
      <vt:lpstr>Running a test</vt:lpstr>
      <vt:lpstr>PowerPoint Presentation</vt:lpstr>
      <vt:lpstr>Supported Platforms &amp; Browsers</vt:lpstr>
      <vt:lpstr>Interactive Web Sessions</vt:lpstr>
      <vt:lpstr>Customize your Desktop browser</vt:lpstr>
      <vt:lpstr>PowerPoint Presentation</vt:lpstr>
      <vt:lpstr>How it Works</vt:lpstr>
      <vt:lpstr>Assignment</vt:lpstr>
      <vt:lpstr>Assignment Tips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Recognition Part 2</dc:title>
  <dc:creator>Yaacov Weingarten</dc:creator>
  <cp:lastModifiedBy>Yaacov Weingarten</cp:lastModifiedBy>
  <cp:revision>56</cp:revision>
  <dcterms:modified xsi:type="dcterms:W3CDTF">2018-12-10T09:04:59Z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0x01010088F57156958355419010BEEBB08A0EAB</vt:lpwstr>
  </property>
</Properties>
</file>